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474928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AFB2E-8AED-4AC1-BF8F-5BAB2B64CC0F}" type="datetimeFigureOut">
              <a:rPr lang="nl-NL" smtClean="0"/>
              <a:t>8-12-2023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A4988-7AB5-4478-A675-848762988A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6488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F1E216-24FD-4E10-BE13-DAE366B2C549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91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9D85-72C9-22FE-CF2F-5AF4B26A5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76BA56-D82B-D58B-C73C-3FFA68F21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84454-5F58-05FD-25A6-7DA18B85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DA354-FAB3-DE5F-2341-6FE7ECC12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71E13-6AC4-4A14-C07F-10CA220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5553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BBC6-A25C-0672-4DB0-32EEBF6E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EC627-A0B0-9686-3380-6EAD09671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0465-3F45-C164-AF19-B9F0F435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CFD7D-47FF-6161-E0BF-54939B2D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06039-EB2D-41F3-9C22-B54FBE09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1628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B9C31E-3572-BCE5-C558-8AE7BAC67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05E6C-370A-C01C-FCF3-1E87D081F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27A32-9368-0DB2-7EDB-3CBDD58F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7821C-55B5-E0A6-6C98-F831E8B4D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ACE3C-1FC0-26A1-8A53-AF2E85094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2876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3CF8C789-62C9-33ED-5D6A-17DF4633F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040000"/>
            <a:ext cx="12192000" cy="900001"/>
          </a:xfrm>
        </p:spPr>
        <p:txBody>
          <a:bodyPr lIns="108000" tIns="36000" rIns="540000" bIns="36000" anchor="ctr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6A8655-E8E0-1A9A-5942-CC9DEAC9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A9AF8-64B0-4406-904A-DC33EBFA7633}" type="datetimeFigureOut">
              <a:rPr lang="nl-NL" smtClean="0"/>
              <a:t>8-12-2023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D82423-FBE0-0986-75DE-C2FEE598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217CDE-DC9A-A326-8B06-FA634B39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923A-671C-424C-A91C-FEE9F4398CEA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44C8585-B292-0327-F66A-17E5023E2F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65" y="5914857"/>
            <a:ext cx="3419856" cy="630936"/>
          </a:xfrm>
          <a:prstGeom prst="rect">
            <a:avLst/>
          </a:prstGeom>
        </p:spPr>
      </p:pic>
      <p:sp>
        <p:nvSpPr>
          <p:cNvPr id="15" name="Titel">
            <a:extLst>
              <a:ext uri="{FF2B5EF4-FFF2-40B4-BE49-F238E27FC236}">
                <a16:creationId xmlns:a16="http://schemas.microsoft.com/office/drawing/2014/main" id="{FD16768F-6425-4078-A317-42DEB1CED1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0" y="720000"/>
            <a:ext cx="12192000" cy="900000"/>
          </a:xfrm>
          <a:custGeom>
            <a:avLst/>
            <a:gdLst>
              <a:gd name="connsiteX0" fmla="*/ 0 w 12192000"/>
              <a:gd name="connsiteY0" fmla="*/ 0 h 900000"/>
              <a:gd name="connsiteX1" fmla="*/ 11922333 w 12192000"/>
              <a:gd name="connsiteY1" fmla="*/ 0 h 900000"/>
              <a:gd name="connsiteX2" fmla="*/ 11579622 w 12192000"/>
              <a:gd name="connsiteY2" fmla="*/ 733549 h 900000"/>
              <a:gd name="connsiteX3" fmla="*/ 11587702 w 12192000"/>
              <a:gd name="connsiteY3" fmla="*/ 747570 h 900000"/>
              <a:gd name="connsiteX4" fmla="*/ 12027370 w 12192000"/>
              <a:gd name="connsiteY4" fmla="*/ 0 h 900000"/>
              <a:gd name="connsiteX5" fmla="*/ 12041423 w 12192000"/>
              <a:gd name="connsiteY5" fmla="*/ 0 h 900000"/>
              <a:gd name="connsiteX6" fmla="*/ 11640818 w 12192000"/>
              <a:gd name="connsiteY6" fmla="*/ 839738 h 900000"/>
              <a:gd name="connsiteX7" fmla="*/ 11645113 w 12192000"/>
              <a:gd name="connsiteY7" fmla="*/ 847191 h 900000"/>
              <a:gd name="connsiteX8" fmla="*/ 12135099 w 12192000"/>
              <a:gd name="connsiteY8" fmla="*/ 0 h 900000"/>
              <a:gd name="connsiteX9" fmla="*/ 12192000 w 12192000"/>
              <a:gd name="connsiteY9" fmla="*/ 0 h 900000"/>
              <a:gd name="connsiteX10" fmla="*/ 12192000 w 12192000"/>
              <a:gd name="connsiteY10" fmla="*/ 900000 h 900000"/>
              <a:gd name="connsiteX11" fmla="*/ 0 w 12192000"/>
              <a:gd name="connsiteY11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900000">
                <a:moveTo>
                  <a:pt x="0" y="0"/>
                </a:moveTo>
                <a:lnTo>
                  <a:pt x="11922333" y="0"/>
                </a:lnTo>
                <a:lnTo>
                  <a:pt x="11579622" y="733549"/>
                </a:lnTo>
                <a:lnTo>
                  <a:pt x="11587702" y="747570"/>
                </a:lnTo>
                <a:lnTo>
                  <a:pt x="12027370" y="0"/>
                </a:lnTo>
                <a:lnTo>
                  <a:pt x="12041423" y="0"/>
                </a:lnTo>
                <a:lnTo>
                  <a:pt x="11640818" y="839738"/>
                </a:lnTo>
                <a:lnTo>
                  <a:pt x="11645113" y="847191"/>
                </a:lnTo>
                <a:lnTo>
                  <a:pt x="12135099" y="0"/>
                </a:lnTo>
                <a:lnTo>
                  <a:pt x="12192000" y="0"/>
                </a:lnTo>
                <a:lnTo>
                  <a:pt x="12192000" y="900000"/>
                </a:lnTo>
                <a:lnTo>
                  <a:pt x="0" y="900000"/>
                </a:lnTo>
                <a:close/>
              </a:path>
            </a:pathLst>
          </a:custGeom>
          <a:solidFill>
            <a:srgbClr val="58A618"/>
          </a:solidFill>
          <a:ln>
            <a:noFill/>
          </a:ln>
        </p:spPr>
        <p:txBody>
          <a:bodyPr wrap="square" lIns="540000" tIns="36000" rIns="36000" bIns="36000" anchor="ctr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531564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 1 (foto invoeg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7BBADE-6FFB-4D2A-1520-AC8CC16B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8FCA7C-A468-5BA1-9758-1A0CFFE3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923A-671C-424C-A91C-FEE9F4398CE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kst 5">
            <a:extLst>
              <a:ext uri="{FF2B5EF4-FFF2-40B4-BE49-F238E27FC236}">
                <a16:creationId xmlns:a16="http://schemas.microsoft.com/office/drawing/2014/main" id="{44FDF36A-B7AC-C770-F194-3D606BC67874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555701" y="5320420"/>
            <a:ext cx="7560000" cy="720000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kst 4">
            <a:extLst>
              <a:ext uri="{FF2B5EF4-FFF2-40B4-BE49-F238E27FC236}">
                <a16:creationId xmlns:a16="http://schemas.microsoft.com/office/drawing/2014/main" id="{98B5FDEA-21D6-DD3D-C8F4-01DA053B0EE7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555701" y="4379575"/>
            <a:ext cx="7560000" cy="720000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ekst 3">
            <a:extLst>
              <a:ext uri="{FF2B5EF4-FFF2-40B4-BE49-F238E27FC236}">
                <a16:creationId xmlns:a16="http://schemas.microsoft.com/office/drawing/2014/main" id="{48394CB7-457A-F302-4AF0-F95B343F898C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55701" y="3438729"/>
            <a:ext cx="7560000" cy="720000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kst 2">
            <a:extLst>
              <a:ext uri="{FF2B5EF4-FFF2-40B4-BE49-F238E27FC236}">
                <a16:creationId xmlns:a16="http://schemas.microsoft.com/office/drawing/2014/main" id="{BB6F5175-485E-C5CA-2917-771ED8A64A7B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55701" y="2497883"/>
            <a:ext cx="7560000" cy="720000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kst 1">
            <a:extLst>
              <a:ext uri="{FF2B5EF4-FFF2-40B4-BE49-F238E27FC236}">
                <a16:creationId xmlns:a16="http://schemas.microsoft.com/office/drawing/2014/main" id="{CE47501A-4F0A-EB19-085A-14965092EA2B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555701" y="1557037"/>
            <a:ext cx="7560000" cy="720000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tel">
            <a:extLst>
              <a:ext uri="{FF2B5EF4-FFF2-40B4-BE49-F238E27FC236}">
                <a16:creationId xmlns:a16="http://schemas.microsoft.com/office/drawing/2014/main" id="{6233818E-0334-D9C8-0D0C-40E8EA440D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80000"/>
            <a:ext cx="12192000" cy="900000"/>
          </a:xfrm>
          <a:custGeom>
            <a:avLst/>
            <a:gdLst>
              <a:gd name="connsiteX0" fmla="*/ 0 w 12192000"/>
              <a:gd name="connsiteY0" fmla="*/ 0 h 900000"/>
              <a:gd name="connsiteX1" fmla="*/ 11920910 w 12192000"/>
              <a:gd name="connsiteY1" fmla="*/ 0 h 900000"/>
              <a:gd name="connsiteX2" fmla="*/ 11579881 w 12192000"/>
              <a:gd name="connsiteY2" fmla="*/ 729949 h 900000"/>
              <a:gd name="connsiteX3" fmla="*/ 11587961 w 12192000"/>
              <a:gd name="connsiteY3" fmla="*/ 743970 h 900000"/>
              <a:gd name="connsiteX4" fmla="*/ 12025512 w 12192000"/>
              <a:gd name="connsiteY4" fmla="*/ 0 h 900000"/>
              <a:gd name="connsiteX5" fmla="*/ 12038828 w 12192000"/>
              <a:gd name="connsiteY5" fmla="*/ 0 h 900000"/>
              <a:gd name="connsiteX6" fmla="*/ 11641077 w 12192000"/>
              <a:gd name="connsiteY6" fmla="*/ 833757 h 900000"/>
              <a:gd name="connsiteX7" fmla="*/ 11645372 w 12192000"/>
              <a:gd name="connsiteY7" fmla="*/ 841210 h 900000"/>
              <a:gd name="connsiteX8" fmla="*/ 12131899 w 12192000"/>
              <a:gd name="connsiteY8" fmla="*/ 0 h 900000"/>
              <a:gd name="connsiteX9" fmla="*/ 12192000 w 12192000"/>
              <a:gd name="connsiteY9" fmla="*/ 0 h 900000"/>
              <a:gd name="connsiteX10" fmla="*/ 12192000 w 12192000"/>
              <a:gd name="connsiteY10" fmla="*/ 900000 h 900000"/>
              <a:gd name="connsiteX11" fmla="*/ 0 w 12192000"/>
              <a:gd name="connsiteY11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900000">
                <a:moveTo>
                  <a:pt x="0" y="0"/>
                </a:moveTo>
                <a:lnTo>
                  <a:pt x="11920910" y="0"/>
                </a:lnTo>
                <a:lnTo>
                  <a:pt x="11579881" y="729949"/>
                </a:lnTo>
                <a:lnTo>
                  <a:pt x="11587961" y="743970"/>
                </a:lnTo>
                <a:lnTo>
                  <a:pt x="12025512" y="0"/>
                </a:lnTo>
                <a:lnTo>
                  <a:pt x="12038828" y="0"/>
                </a:lnTo>
                <a:lnTo>
                  <a:pt x="11641077" y="833757"/>
                </a:lnTo>
                <a:lnTo>
                  <a:pt x="11645372" y="841210"/>
                </a:lnTo>
                <a:lnTo>
                  <a:pt x="12131899" y="0"/>
                </a:lnTo>
                <a:lnTo>
                  <a:pt x="12192000" y="0"/>
                </a:lnTo>
                <a:lnTo>
                  <a:pt x="12192000" y="900000"/>
                </a:lnTo>
                <a:lnTo>
                  <a:pt x="0" y="900000"/>
                </a:lnTo>
                <a:close/>
              </a:path>
            </a:pathLst>
          </a:custGeom>
          <a:solidFill>
            <a:srgbClr val="58A618"/>
          </a:solidFill>
          <a:ln>
            <a:noFill/>
          </a:ln>
        </p:spPr>
        <p:txBody>
          <a:bodyPr vert="horz" wrap="square" lIns="540000" tIns="36000" rIns="36000" bIns="36000" rtlCol="0" anchor="ctr">
            <a:noAutofit/>
          </a:bodyPr>
          <a:lstStyle>
            <a:lvl1pPr>
              <a:defRPr lang="nl-NL"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601959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se this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E1F242BA-FD36-B492-2416-77F85EC185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74253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1F242BA-FD36-B492-2416-77F85EC185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32D226-08EC-0551-D362-70A6D462A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3DB9A5E9-7FC3-4595-BD71-C14F8BC699EE}" type="datetime1">
              <a:rPr lang="nl-NL" smtClean="0"/>
              <a:t>8-12-2023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7BBADE-6FFB-4D2A-1520-AC8CC16B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8FCA7C-A468-5BA1-9758-1A0CFFE3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3B19923A-671C-424C-A91C-FEE9F4398C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tel">
            <a:extLst>
              <a:ext uri="{FF2B5EF4-FFF2-40B4-BE49-F238E27FC236}">
                <a16:creationId xmlns:a16="http://schemas.microsoft.com/office/drawing/2014/main" id="{52B83606-2502-8205-8C05-083601FB7D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hasCustomPrompt="1"/>
          </p:nvPr>
        </p:nvSpPr>
        <p:spPr>
          <a:xfrm>
            <a:off x="0" y="180000"/>
            <a:ext cx="12192000" cy="900000"/>
          </a:xfrm>
          <a:custGeom>
            <a:avLst/>
            <a:gdLst>
              <a:gd name="connsiteX0" fmla="*/ 0 w 12192000"/>
              <a:gd name="connsiteY0" fmla="*/ 0 h 900000"/>
              <a:gd name="connsiteX1" fmla="*/ 11920651 w 12192000"/>
              <a:gd name="connsiteY1" fmla="*/ 0 h 900000"/>
              <a:gd name="connsiteX2" fmla="*/ 11579622 w 12192000"/>
              <a:gd name="connsiteY2" fmla="*/ 729949 h 900000"/>
              <a:gd name="connsiteX3" fmla="*/ 11587702 w 12192000"/>
              <a:gd name="connsiteY3" fmla="*/ 743970 h 900000"/>
              <a:gd name="connsiteX4" fmla="*/ 12025253 w 12192000"/>
              <a:gd name="connsiteY4" fmla="*/ 0 h 900000"/>
              <a:gd name="connsiteX5" fmla="*/ 12039705 w 12192000"/>
              <a:gd name="connsiteY5" fmla="*/ 0 h 900000"/>
              <a:gd name="connsiteX6" fmla="*/ 11640818 w 12192000"/>
              <a:gd name="connsiteY6" fmla="*/ 836138 h 900000"/>
              <a:gd name="connsiteX7" fmla="*/ 11645113 w 12192000"/>
              <a:gd name="connsiteY7" fmla="*/ 843591 h 900000"/>
              <a:gd name="connsiteX8" fmla="*/ 12133017 w 12192000"/>
              <a:gd name="connsiteY8" fmla="*/ 0 h 900000"/>
              <a:gd name="connsiteX9" fmla="*/ 12192000 w 12192000"/>
              <a:gd name="connsiteY9" fmla="*/ 0 h 900000"/>
              <a:gd name="connsiteX10" fmla="*/ 12192000 w 12192000"/>
              <a:gd name="connsiteY10" fmla="*/ 900000 h 900000"/>
              <a:gd name="connsiteX11" fmla="*/ 0 w 12192000"/>
              <a:gd name="connsiteY11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900000">
                <a:moveTo>
                  <a:pt x="0" y="0"/>
                </a:moveTo>
                <a:lnTo>
                  <a:pt x="11920651" y="0"/>
                </a:lnTo>
                <a:lnTo>
                  <a:pt x="11579622" y="729949"/>
                </a:lnTo>
                <a:lnTo>
                  <a:pt x="11587702" y="743970"/>
                </a:lnTo>
                <a:lnTo>
                  <a:pt x="12025253" y="0"/>
                </a:lnTo>
                <a:lnTo>
                  <a:pt x="12039705" y="0"/>
                </a:lnTo>
                <a:lnTo>
                  <a:pt x="11640818" y="836138"/>
                </a:lnTo>
                <a:lnTo>
                  <a:pt x="11645113" y="843591"/>
                </a:lnTo>
                <a:lnTo>
                  <a:pt x="12133017" y="0"/>
                </a:lnTo>
                <a:lnTo>
                  <a:pt x="12192000" y="0"/>
                </a:lnTo>
                <a:lnTo>
                  <a:pt x="12192000" y="900000"/>
                </a:lnTo>
                <a:lnTo>
                  <a:pt x="0" y="900000"/>
                </a:lnTo>
                <a:close/>
              </a:path>
            </a:pathLst>
          </a:custGeom>
          <a:solidFill>
            <a:srgbClr val="58A618"/>
          </a:solidFill>
          <a:ln>
            <a:noFill/>
          </a:ln>
        </p:spPr>
        <p:txBody>
          <a:bodyPr vert="horz" wrap="square" lIns="540000" tIns="36000" rIns="36000" bIns="36000" rtlCol="0" anchor="ctr">
            <a:noAutofit/>
          </a:bodyPr>
          <a:lstStyle>
            <a:lvl1pPr rtl="0">
              <a:defRPr lang="nl-NL"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977666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7A9CFE39-1772-5CD7-B2CB-16498959903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390504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A9CFE39-1772-5CD7-B2CB-1649895990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32D226-08EC-0551-D362-70A6D462A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C778EA43-340C-47AA-AF5F-E15639886917}" type="datetime1">
              <a:rPr lang="nl-NL" smtClean="0"/>
              <a:t>8-12-2023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7BBADE-6FFB-4D2A-1520-AC8CC16B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8FCA7C-A468-5BA1-9758-1A0CFFE3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3B19923A-671C-424C-A91C-FEE9F4398C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tekst 3">
            <a:extLst>
              <a:ext uri="{FF2B5EF4-FFF2-40B4-BE49-F238E27FC236}">
                <a16:creationId xmlns:a16="http://schemas.microsoft.com/office/drawing/2014/main" id="{CE47501A-4F0A-EB19-085A-14965092EA2B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55703" y="1557036"/>
            <a:ext cx="2520000" cy="4320000"/>
          </a:xfrm>
          <a:prstGeom prst="roundRect">
            <a:avLst>
              <a:gd name="adj" fmla="val 6630"/>
            </a:avLst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180000" rIns="36000" bIns="180000" rtlCol="0" anchor="t">
            <a:normAutofit/>
          </a:bodyPr>
          <a:lstStyle>
            <a:lvl1pPr rtl="0"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jdelijke aanduiding voor tekst 3">
            <a:extLst>
              <a:ext uri="{FF2B5EF4-FFF2-40B4-BE49-F238E27FC236}">
                <a16:creationId xmlns:a16="http://schemas.microsoft.com/office/drawing/2014/main" id="{EFF41342-27DA-D2E8-7460-F756AF80CF88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3409234" y="1557036"/>
            <a:ext cx="2520000" cy="4320000"/>
          </a:xfrm>
          <a:prstGeom prst="roundRect">
            <a:avLst>
              <a:gd name="adj" fmla="val 6630"/>
            </a:avLst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180000" rIns="36000" bIns="180000" rtlCol="0" anchor="t">
            <a:normAutofit/>
          </a:bodyPr>
          <a:lstStyle>
            <a:lvl1pPr rtl="0"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Tijdelijke aanduiding voor tekst 3">
            <a:extLst>
              <a:ext uri="{FF2B5EF4-FFF2-40B4-BE49-F238E27FC236}">
                <a16:creationId xmlns:a16="http://schemas.microsoft.com/office/drawing/2014/main" id="{C1BBB59F-C846-5729-D773-BAAB500F0728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6262765" y="1557036"/>
            <a:ext cx="2520000" cy="4320000"/>
          </a:xfrm>
          <a:prstGeom prst="roundRect">
            <a:avLst>
              <a:gd name="adj" fmla="val 6630"/>
            </a:avLst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180000" rIns="36000" bIns="180000" rtlCol="0" anchor="t">
            <a:normAutofit/>
          </a:bodyPr>
          <a:lstStyle>
            <a:lvl1pPr rtl="0"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tekst 3">
            <a:extLst>
              <a:ext uri="{FF2B5EF4-FFF2-40B4-BE49-F238E27FC236}">
                <a16:creationId xmlns:a16="http://schemas.microsoft.com/office/drawing/2014/main" id="{FF69BF78-24B2-F449-2480-CE6EE13CF60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9116297" y="1557036"/>
            <a:ext cx="2520000" cy="4320000"/>
          </a:xfrm>
          <a:prstGeom prst="roundRect">
            <a:avLst>
              <a:gd name="adj" fmla="val 6630"/>
            </a:avLst>
          </a:prstGeom>
          <a:gradFill>
            <a:gsLst>
              <a:gs pos="0">
                <a:schemeClr val="bg1"/>
              </a:gs>
              <a:gs pos="50000">
                <a:srgbClr val="FFFFFF"/>
              </a:gs>
              <a:gs pos="80000">
                <a:schemeClr val="bg1">
                  <a:alpha val="75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180000" rIns="36000" bIns="180000" rtlCol="0" anchor="t">
            <a:normAutofit/>
          </a:bodyPr>
          <a:lstStyle>
            <a:lvl1pPr rtl="0">
              <a:defRPr lang="nl-NL" sz="1800" dirty="0">
                <a:solidFill>
                  <a:srgbClr val="4D4D4D"/>
                </a:solidFill>
                <a:latin typeface="Raleway" panose="020B0503030101060003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tel">
            <a:extLst>
              <a:ext uri="{FF2B5EF4-FFF2-40B4-BE49-F238E27FC236}">
                <a16:creationId xmlns:a16="http://schemas.microsoft.com/office/drawing/2014/main" id="{F1400127-49B5-AC46-EEF3-AB51BCA276D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hasCustomPrompt="1"/>
          </p:nvPr>
        </p:nvSpPr>
        <p:spPr>
          <a:xfrm>
            <a:off x="0" y="180000"/>
            <a:ext cx="12192000" cy="900000"/>
          </a:xfrm>
          <a:custGeom>
            <a:avLst/>
            <a:gdLst>
              <a:gd name="connsiteX0" fmla="*/ 0 w 12192000"/>
              <a:gd name="connsiteY0" fmla="*/ 0 h 900000"/>
              <a:gd name="connsiteX1" fmla="*/ 11920651 w 12192000"/>
              <a:gd name="connsiteY1" fmla="*/ 0 h 900000"/>
              <a:gd name="connsiteX2" fmla="*/ 11579622 w 12192000"/>
              <a:gd name="connsiteY2" fmla="*/ 729949 h 900000"/>
              <a:gd name="connsiteX3" fmla="*/ 11587702 w 12192000"/>
              <a:gd name="connsiteY3" fmla="*/ 743970 h 900000"/>
              <a:gd name="connsiteX4" fmla="*/ 12025253 w 12192000"/>
              <a:gd name="connsiteY4" fmla="*/ 0 h 900000"/>
              <a:gd name="connsiteX5" fmla="*/ 12039705 w 12192000"/>
              <a:gd name="connsiteY5" fmla="*/ 0 h 900000"/>
              <a:gd name="connsiteX6" fmla="*/ 11640818 w 12192000"/>
              <a:gd name="connsiteY6" fmla="*/ 836138 h 900000"/>
              <a:gd name="connsiteX7" fmla="*/ 11645113 w 12192000"/>
              <a:gd name="connsiteY7" fmla="*/ 843591 h 900000"/>
              <a:gd name="connsiteX8" fmla="*/ 12133017 w 12192000"/>
              <a:gd name="connsiteY8" fmla="*/ 0 h 900000"/>
              <a:gd name="connsiteX9" fmla="*/ 12192000 w 12192000"/>
              <a:gd name="connsiteY9" fmla="*/ 0 h 900000"/>
              <a:gd name="connsiteX10" fmla="*/ 12192000 w 12192000"/>
              <a:gd name="connsiteY10" fmla="*/ 900000 h 900000"/>
              <a:gd name="connsiteX11" fmla="*/ 0 w 12192000"/>
              <a:gd name="connsiteY11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900000">
                <a:moveTo>
                  <a:pt x="0" y="0"/>
                </a:moveTo>
                <a:lnTo>
                  <a:pt x="11920651" y="0"/>
                </a:lnTo>
                <a:lnTo>
                  <a:pt x="11579622" y="729949"/>
                </a:lnTo>
                <a:lnTo>
                  <a:pt x="11587702" y="743970"/>
                </a:lnTo>
                <a:lnTo>
                  <a:pt x="12025253" y="0"/>
                </a:lnTo>
                <a:lnTo>
                  <a:pt x="12039705" y="0"/>
                </a:lnTo>
                <a:lnTo>
                  <a:pt x="11640818" y="836138"/>
                </a:lnTo>
                <a:lnTo>
                  <a:pt x="11645113" y="843591"/>
                </a:lnTo>
                <a:lnTo>
                  <a:pt x="12133017" y="0"/>
                </a:lnTo>
                <a:lnTo>
                  <a:pt x="12192000" y="0"/>
                </a:lnTo>
                <a:lnTo>
                  <a:pt x="12192000" y="900000"/>
                </a:lnTo>
                <a:lnTo>
                  <a:pt x="0" y="900000"/>
                </a:lnTo>
                <a:close/>
              </a:path>
            </a:pathLst>
          </a:custGeom>
          <a:solidFill>
            <a:srgbClr val="58A618"/>
          </a:solidFill>
          <a:ln>
            <a:noFill/>
          </a:ln>
        </p:spPr>
        <p:txBody>
          <a:bodyPr vert="horz" wrap="square" lIns="540000" tIns="36000" rIns="36000" bIns="36000" rtlCol="0" anchor="ctr">
            <a:noAutofit/>
          </a:bodyPr>
          <a:lstStyle>
            <a:lvl1pPr rtl="0">
              <a:defRPr lang="nl-NL"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24231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CA847-B672-BC84-316D-5D2F289D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4326C-0BB4-5C59-28FF-0167BD4F6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FDFE2-9813-299C-522A-1458C0D91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0938C-0F56-A02A-3BFD-3B35F446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7645F-0937-4BAF-D877-6EBC80B52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873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1B58-E403-0975-F3BD-73C3F828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32419-6110-ADFB-FF36-AA7D43391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2DD1-B900-8BDE-90A7-322DBFD30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525B3-0210-D0A6-7E5F-43CC2B0C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FEE97-1A51-E171-2FFD-B9EE411E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6104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D5FFF-8CB9-92CA-862E-BC5C2F0A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3EB40-7E5F-5361-0ED9-C07BDC4BD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FC7759-4A32-36BF-FB47-1433AAD8A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F6CF9-B2EE-B572-EBF1-13F3A583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31B77-45D4-6038-B828-8010F1A1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BC11E-5905-55C9-C161-4A5F3372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499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361AC-B01E-9432-F8E7-6296EAE0A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B80D1-9A3F-4F16-EED7-4936BEE0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E746-0C18-B15F-CC4A-561666487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2394FA-6D7C-3771-3067-F80CA7876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FA3C9F-865E-1BAE-941F-EA3A6A9FF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956135-D5B2-2432-A11D-1DE9B3DF9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EA78BB-A85C-D77C-CE62-6ACDF47A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20811D-D671-A688-0E4B-3CC960AC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901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E00A-0560-9246-FB44-77334F57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AF19-CB4C-8778-9805-631992F4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6D771-1A42-6D18-13C1-6BF0C5510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5ADFEE-C4E6-5C21-04C7-70ECD6824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473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D5DE03-6887-D813-6A33-E80292AA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513A43-A34F-E26B-9009-7EED0D1C0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13C8E-1DCB-B731-8E73-6E2D585CA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0349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2BE48-D8E4-2F58-2617-D65D95EA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8ADF7-25FC-C8AC-9423-C886576D7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67BF6-8DBD-27AB-7C7B-9720554C1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0FC74A-158F-089F-A6F1-34BDFE97D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9C9FD-5807-5556-9B49-AB0C747D8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21415-6A98-C6A3-1064-0C258B415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462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3959C-E3C3-88AC-9779-7F6FBCAC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64E3B1-F326-FF6B-A4CE-202D63AE3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6DBC9-30BD-46C5-F0D1-7ED23C9EE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05A31-833D-307D-3D1B-085832EC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14B-5FB3-6248-AE14-FC1FB3792F42}" type="datetimeFigureOut">
              <a:rPr lang="en-NL" smtClean="0"/>
              <a:t>12/08/2023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62744-97A5-C735-46E1-B65A075B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DC816-7BA8-2F46-673F-AC37FA03D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DD2D-A9E8-E14B-B419-26F3AEF487F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8508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E8B493BE-FA7B-1103-8C7C-CC92445EE56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32574922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8" imgW="383" imgH="384" progId="TCLayout.ActiveDocument.1">
                  <p:embed/>
                </p:oleObj>
              </mc:Choice>
              <mc:Fallback>
                <p:oleObj name="think-cell Slide" r:id="rId18" imgW="383" imgH="384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8B493BE-FA7B-1103-8C7C-CC92445EE5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5946A6-4BC0-AB3D-AC0E-1F988003A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E2299-6CE1-FB22-1E0E-C100F853B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A6743-52A6-33BB-6605-B4EE366C3F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9814B-5FB3-6248-AE14-FC1FB3792F42}" type="datetimeFigureOut">
              <a:rPr lang="en-NL" smtClean="0"/>
              <a:t>12/08/2023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1FB2C-8A93-3C4E-F12E-979B6DDF9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52DCA-13CD-D3F1-B08D-E4FBD52DE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7DD2D-A9E8-E14B-B419-26F3AEF487FC}" type="slidenum">
              <a:rPr lang="en-NL" smtClean="0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738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0F606A1B-F149-9F6C-B003-64D16150D2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F606A1B-F149-9F6C-B003-64D16150D2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FADC92ED-CADF-0A09-D1E6-CB728DE4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l-NL" dirty="0"/>
              <a:t>Longlist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EC4D523-77EF-A191-09C7-A2CE1F68B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997114"/>
              </p:ext>
            </p:extLst>
          </p:nvPr>
        </p:nvGraphicFramePr>
        <p:xfrm>
          <a:off x="515938" y="2385787"/>
          <a:ext cx="11163473" cy="3654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5966">
                  <a:extLst>
                    <a:ext uri="{9D8B030D-6E8A-4147-A177-3AD203B41FA5}">
                      <a16:colId xmlns:a16="http://schemas.microsoft.com/office/drawing/2014/main" val="1547113316"/>
                    </a:ext>
                  </a:extLst>
                </a:gridCol>
                <a:gridCol w="1311959">
                  <a:extLst>
                    <a:ext uri="{9D8B030D-6E8A-4147-A177-3AD203B41FA5}">
                      <a16:colId xmlns:a16="http://schemas.microsoft.com/office/drawing/2014/main" val="1792109185"/>
                    </a:ext>
                  </a:extLst>
                </a:gridCol>
                <a:gridCol w="36774">
                  <a:extLst>
                    <a:ext uri="{9D8B030D-6E8A-4147-A177-3AD203B41FA5}">
                      <a16:colId xmlns:a16="http://schemas.microsoft.com/office/drawing/2014/main" val="3055996325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877878515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124828686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1030786000"/>
                    </a:ext>
                  </a:extLst>
                </a:gridCol>
                <a:gridCol w="36774">
                  <a:extLst>
                    <a:ext uri="{9D8B030D-6E8A-4147-A177-3AD203B41FA5}">
                      <a16:colId xmlns:a16="http://schemas.microsoft.com/office/drawing/2014/main" val="116969761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84362285"/>
                    </a:ext>
                  </a:extLst>
                </a:gridCol>
              </a:tblGrid>
              <a:tr h="643001">
                <a:tc>
                  <a:txBody>
                    <a:bodyPr/>
                    <a:lstStyle/>
                    <a:p>
                      <a:pPr algn="ctr" rtl="0" fontAlgn="ctr"/>
                      <a:r>
                        <a:rPr lang="nl-NL" sz="1100" b="1" u="none" strike="noStrike" dirty="0" err="1">
                          <a:effectLst/>
                        </a:rPr>
                        <a:t>Use</a:t>
                      </a:r>
                      <a:r>
                        <a:rPr lang="nl-NL" sz="1100" b="1" u="none" strike="noStrike" dirty="0">
                          <a:effectLst/>
                        </a:rPr>
                        <a:t> case </a:t>
                      </a:r>
                      <a:r>
                        <a:rPr lang="nl-NL" sz="1100" b="1" u="none" strike="noStrike" dirty="0" err="1">
                          <a:effectLst/>
                        </a:rPr>
                        <a:t>backlog</a:t>
                      </a:r>
                      <a:endParaRPr lang="nl-NL" sz="1100" b="1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NL" sz="11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Relevantie</a:t>
                      </a:r>
                    </a:p>
                  </a:txBody>
                  <a:tcPr marL="5687" marR="5687" marT="56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NL" sz="1100" b="1" u="none" strike="noStrike">
                          <a:effectLst/>
                        </a:rPr>
                        <a:t>Wenselijk</a:t>
                      </a:r>
                      <a:br>
                        <a:rPr lang="nl-NL" sz="1100" u="none" strike="noStrike">
                          <a:effectLst/>
                        </a:rPr>
                      </a:br>
                      <a:r>
                        <a:rPr lang="nl-NL" sz="1000" u="none" strike="noStrike">
                          <a:effectLst/>
                        </a:rPr>
                        <a:t>Is er vraag naar het product of de dienst die de use case genereert?</a:t>
                      </a:r>
                      <a:endParaRPr lang="nl-NL" sz="1050" u="none" strike="noStrike">
                        <a:effectLst/>
                      </a:endParaRPr>
                    </a:p>
                  </a:txBody>
                  <a:tcPr marL="5687" marR="5687" marT="56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NL" sz="1100" b="1" u="none" strike="noStrike">
                          <a:effectLst/>
                        </a:rPr>
                        <a:t>Rendabel</a:t>
                      </a:r>
                      <a:br>
                        <a:rPr lang="nl-NL" sz="1100" u="none" strike="noStrike">
                          <a:effectLst/>
                        </a:rPr>
                      </a:br>
                      <a:r>
                        <a:rPr lang="nl-NL" sz="1050" u="none" strike="noStrike">
                          <a:effectLst/>
                        </a:rPr>
                        <a:t>Is het de investering waard?</a:t>
                      </a:r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NL" sz="1100" b="1" u="none" strike="noStrike">
                          <a:effectLst/>
                        </a:rPr>
                        <a:t>Haalbaar</a:t>
                      </a:r>
                      <a:br>
                        <a:rPr lang="nl-NL" sz="1100" u="none" strike="noStrike">
                          <a:effectLst/>
                        </a:rPr>
                      </a:br>
                      <a:r>
                        <a:rPr lang="nl-NL" sz="1050" u="none" strike="noStrike">
                          <a:effectLst/>
                        </a:rPr>
                        <a:t>Kan ik het bouwen en operationaliseren?</a:t>
                      </a:r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NL" sz="1100" b="1" u="none" strike="noStrike">
                          <a:effectLst/>
                        </a:rPr>
                        <a:t>Totaal</a:t>
                      </a:r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560347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Organiseren van sectorale inkoopkracht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125648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Digitaal paspoort verzekeren (DPV)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01868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Berichten verkeer in de branche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648385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686780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(Digitaal) analfabetisme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26711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Double claim detection (uitgebreide scope)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622103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Inzichten met PET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00602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Verzekerbaarheid van duurzame huizen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dirty="0">
                          <a:latin typeface="+mj-lt"/>
                        </a:rPr>
                        <a:t>Schade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64426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Datagestuurd toezicht en preventie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dirty="0">
                          <a:latin typeface="+mj-lt"/>
                        </a:rPr>
                        <a:t>Schade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067650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Locatie gebaseerd verzekeren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dirty="0">
                          <a:latin typeface="+mj-lt"/>
                        </a:rPr>
                        <a:t>Schade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94035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Verzekerbaarheid van energielabels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Schade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138628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Industriestandaard om duurzame waarde te beoordelen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994720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Inclusiviteit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13718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Ultimate Beneficial Owner (UBO) register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873074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Fraude management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299832"/>
                  </a:ext>
                </a:extLst>
              </a:tr>
              <a:tr h="173327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Return on Investment voor duurzaamheid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075845"/>
                  </a:ext>
                </a:extLst>
              </a:tr>
              <a:tr h="12557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Herstellen van verzekerde objecten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Sectoraal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7" marR="5687" marT="5687" marB="0" anchor="ctr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691176"/>
                  </a:ext>
                </a:extLst>
              </a:tr>
            </a:tbl>
          </a:graphicData>
        </a:graphic>
      </p:graphicFrame>
      <p:sp>
        <p:nvSpPr>
          <p:cNvPr id="21" name="AutoShape 2">
            <a:extLst>
              <a:ext uri="{FF2B5EF4-FFF2-40B4-BE49-F238E27FC236}">
                <a16:creationId xmlns:a16="http://schemas.microsoft.com/office/drawing/2014/main" id="{103A99D8-8EDE-E4FF-6D2F-A60C40A5DE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930FB95-F74C-4E4F-1FD7-417423276B7E}"/>
              </a:ext>
            </a:extLst>
          </p:cNvPr>
          <p:cNvGraphicFramePr>
            <a:graphicFrameLocks noGrp="1"/>
          </p:cNvGraphicFramePr>
          <p:nvPr/>
        </p:nvGraphicFramePr>
        <p:xfrm>
          <a:off x="9058949" y="6364711"/>
          <a:ext cx="1645372" cy="18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43">
                  <a:extLst>
                    <a:ext uri="{9D8B030D-6E8A-4147-A177-3AD203B41FA5}">
                      <a16:colId xmlns:a16="http://schemas.microsoft.com/office/drawing/2014/main" val="1567162369"/>
                    </a:ext>
                  </a:extLst>
                </a:gridCol>
                <a:gridCol w="411343">
                  <a:extLst>
                    <a:ext uri="{9D8B030D-6E8A-4147-A177-3AD203B41FA5}">
                      <a16:colId xmlns:a16="http://schemas.microsoft.com/office/drawing/2014/main" val="4221243064"/>
                    </a:ext>
                  </a:extLst>
                </a:gridCol>
                <a:gridCol w="411343">
                  <a:extLst>
                    <a:ext uri="{9D8B030D-6E8A-4147-A177-3AD203B41FA5}">
                      <a16:colId xmlns:a16="http://schemas.microsoft.com/office/drawing/2014/main" val="5663475"/>
                    </a:ext>
                  </a:extLst>
                </a:gridCol>
                <a:gridCol w="411343">
                  <a:extLst>
                    <a:ext uri="{9D8B030D-6E8A-4147-A177-3AD203B41FA5}">
                      <a16:colId xmlns:a16="http://schemas.microsoft.com/office/drawing/2014/main" val="29220255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NL" sz="6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6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6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6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155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9E62EF1-4A97-D2C5-DDBF-14C27F97C642}"/>
              </a:ext>
            </a:extLst>
          </p:cNvPr>
          <p:cNvSpPr txBox="1"/>
          <p:nvPr/>
        </p:nvSpPr>
        <p:spPr>
          <a:xfrm>
            <a:off x="10704321" y="6348429"/>
            <a:ext cx="9717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</a:t>
            </a:r>
            <a:r>
              <a:rPr kumimoji="0" lang="en-N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oogste waarde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C132C7-8349-6185-73D4-C47B09CF5BFF}"/>
              </a:ext>
            </a:extLst>
          </p:cNvPr>
          <p:cNvSpPr txBox="1"/>
          <p:nvPr/>
        </p:nvSpPr>
        <p:spPr>
          <a:xfrm>
            <a:off x="8112856" y="6348429"/>
            <a:ext cx="9460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Laagste </a:t>
            </a:r>
            <a:r>
              <a:rPr kumimoji="0" lang="en-N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waarde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92814C-2962-32FD-CB58-11DBDFF11CA2}"/>
              </a:ext>
            </a:extLst>
          </p:cNvPr>
          <p:cNvSpPr/>
          <p:nvPr/>
        </p:nvSpPr>
        <p:spPr>
          <a:xfrm>
            <a:off x="8112856" y="6233982"/>
            <a:ext cx="3563206" cy="444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3128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130</Words>
  <Application>Microsoft Office PowerPoint</Application>
  <PresentationFormat>Breedbeeld</PresentationFormat>
  <Paragraphs>42</Paragraphs>
  <Slides>1</Slides>
  <Notes>1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Raleway</vt:lpstr>
      <vt:lpstr>Office Theme</vt:lpstr>
      <vt:lpstr>think-cell Slide</vt:lpstr>
      <vt:lpstr>Longlist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Rest, Barbara van der</dc:creator>
  <cp:lastModifiedBy>Rest, Barbara van der</cp:lastModifiedBy>
  <cp:revision>2</cp:revision>
  <dcterms:created xsi:type="dcterms:W3CDTF">2023-12-08T13:28:09Z</dcterms:created>
  <dcterms:modified xsi:type="dcterms:W3CDTF">2023-12-08T13:36:14Z</dcterms:modified>
</cp:coreProperties>
</file>